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m4a" ContentType="audio/mp4"/>
  <Default Extension="wmf" ContentType="image/x-wmf"/>
  <Default Extension="bin" ContentType="application/vnd.openxmlformats-officedocument.oleObjec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70" r:id="rId6"/>
    <p:sldId id="260" r:id="rId7"/>
    <p:sldId id="263" r:id="rId8"/>
    <p:sldId id="266" r:id="rId9"/>
    <p:sldId id="267" r:id="rId10"/>
    <p:sldId id="268" r:id="rId11"/>
    <p:sldId id="269" r:id="rId12"/>
    <p:sldId id="265" r:id="rId13"/>
    <p:sldId id="264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621" autoAdjust="0"/>
    <p:restoredTop sz="74754" autoAdjust="0"/>
  </p:normalViewPr>
  <p:slideViewPr>
    <p:cSldViewPr snapToGrid="0">
      <p:cViewPr>
        <p:scale>
          <a:sx n="66" d="100"/>
          <a:sy n="66" d="100"/>
        </p:scale>
        <p:origin x="164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Relationship Id="rId2" Type="http://schemas.openxmlformats.org/officeDocument/2006/relationships/image" Target="../media/image3.wmf"/><Relationship Id="rId3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4" Type="http://schemas.openxmlformats.org/officeDocument/2006/relationships/image" Target="../media/image8.wmf"/><Relationship Id="rId5" Type="http://schemas.openxmlformats.org/officeDocument/2006/relationships/image" Target="../media/image9.wmf"/><Relationship Id="rId6" Type="http://schemas.openxmlformats.org/officeDocument/2006/relationships/image" Target="../media/image10.wmf"/><Relationship Id="rId7" Type="http://schemas.openxmlformats.org/officeDocument/2006/relationships/image" Target="../media/image11.wmf"/><Relationship Id="rId1" Type="http://schemas.openxmlformats.org/officeDocument/2006/relationships/image" Target="../media/image5.wmf"/><Relationship Id="rId2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4" Type="http://schemas.openxmlformats.org/officeDocument/2006/relationships/image" Target="../media/image16.wmf"/><Relationship Id="rId5" Type="http://schemas.openxmlformats.org/officeDocument/2006/relationships/image" Target="../media/image17.wmf"/><Relationship Id="rId6" Type="http://schemas.openxmlformats.org/officeDocument/2006/relationships/image" Target="../media/image18.wmf"/><Relationship Id="rId1" Type="http://schemas.openxmlformats.org/officeDocument/2006/relationships/image" Target="../media/image13.wmf"/><Relationship Id="rId2" Type="http://schemas.openxmlformats.org/officeDocument/2006/relationships/image" Target="../media/image14.w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4" Type="http://schemas.openxmlformats.org/officeDocument/2006/relationships/image" Target="../media/image22.wmf"/><Relationship Id="rId1" Type="http://schemas.openxmlformats.org/officeDocument/2006/relationships/image" Target="../media/image19.wmf"/><Relationship Id="rId2" Type="http://schemas.openxmlformats.org/officeDocument/2006/relationships/image" Target="../media/image20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Relationship Id="rId2" Type="http://schemas.openxmlformats.org/officeDocument/2006/relationships/image" Target="../media/image27.wmf"/><Relationship Id="rId3" Type="http://schemas.openxmlformats.org/officeDocument/2006/relationships/image" Target="../media/image28.wmf"/></Relationships>
</file>

<file path=ppt/media/image1.png>
</file>

<file path=ppt/media/image10.wmf>
</file>

<file path=ppt/media/image11.wmf>
</file>

<file path=ppt/media/image12.PNG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PNG>
</file>

<file path=ppt/media/image24.PNG>
</file>

<file path=ppt/media/image25.PNG>
</file>

<file path=ppt/media/image26.wmf>
</file>

<file path=ppt/media/image27.wmf>
</file>

<file path=ppt/media/image28.wmf>
</file>

<file path=ppt/media/image29.PNG>
</file>

<file path=ppt/media/image3.wmf>
</file>

<file path=ppt/media/image30.PNG>
</file>

<file path=ppt/media/image31.PNG>
</file>

<file path=ppt/media/image4.wmf>
</file>

<file path=ppt/media/image5.wmf>
</file>

<file path=ppt/media/image6.wmf>
</file>

<file path=ppt/media/image7.wmf>
</file>

<file path=ppt/media/image8.wmf>
</file>

<file path=ppt/media/image9.wmf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DDE130-380C-4D16-B0DB-1C300ACE1354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F06B4A-2314-466A-B3E2-8E4A0D1028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694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8795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And these codes is for </a:t>
            </a:r>
            <a:r>
              <a:rPr lang="en-US" altLang="zh-CN" baseline="0" dirty="0" smtClean="0"/>
              <a:t>model part. </a:t>
            </a:r>
            <a:r>
              <a:rPr lang="en-US" altLang="zh-CN" baseline="0" dirty="0" smtClean="0"/>
              <a:t>we </a:t>
            </a:r>
            <a:r>
              <a:rPr lang="en-US" altLang="zh-CN" baseline="0" dirty="0" smtClean="0"/>
              <a:t>set up the boundary of each interval and use </a:t>
            </a:r>
            <a:r>
              <a:rPr lang="en-US" altLang="zh-CN" baseline="0" dirty="0" err="1" smtClean="0"/>
              <a:t>dinterval</a:t>
            </a:r>
            <a:r>
              <a:rPr lang="en-US" altLang="zh-CN" baseline="0" dirty="0" smtClean="0"/>
              <a:t> to simulation the posterior distribution.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8358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This part</a:t>
            </a:r>
            <a:r>
              <a:rPr lang="en-US" altLang="zh-CN" baseline="0" dirty="0" smtClean="0"/>
              <a:t> is supposed to run in R. </a:t>
            </a:r>
            <a:r>
              <a:rPr lang="en-US" altLang="zh-CN" baseline="0" dirty="0" err="1" smtClean="0"/>
              <a:t>makeinits</a:t>
            </a:r>
            <a:r>
              <a:rPr lang="en-US" altLang="zh-CN" baseline="0" dirty="0" smtClean="0"/>
              <a:t> is the function that generates </a:t>
            </a:r>
            <a:r>
              <a:rPr lang="en-US" altLang="zh-CN" baseline="0" dirty="0" err="1" smtClean="0"/>
              <a:t>init</a:t>
            </a:r>
            <a:r>
              <a:rPr lang="en-US" altLang="zh-CN" baseline="0" dirty="0" smtClean="0"/>
              <a:t> list for JAG model. The chain number is the data size. Then the regular operation such as update and coda are used to get posterior distribution.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0211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Now here is the </a:t>
            </a:r>
            <a:r>
              <a:rPr lang="en-US" altLang="zh-CN" baseline="0" dirty="0" smtClean="0"/>
              <a:t>plot of </a:t>
            </a:r>
            <a:r>
              <a:rPr lang="en-US" altLang="zh-CN" sz="1200" dirty="0" smtClean="0">
                <a:latin typeface="Calibri" panose="020F0502020204030204" pitchFamily="34" charset="0"/>
                <a:cs typeface="Calibri" panose="020F0502020204030204" pitchFamily="34" charset="0"/>
              </a:rPr>
              <a:t>posterior distribution for the parameter difference for a given pair of compensation </a:t>
            </a:r>
            <a:r>
              <a:rPr lang="en-US" altLang="zh-CN" sz="1200" dirty="0" smtClean="0">
                <a:latin typeface="Calibri" panose="020F0502020204030204" pitchFamily="34" charset="0"/>
                <a:cs typeface="Calibri" panose="020F0502020204030204" pitchFamily="34" charset="0"/>
              </a:rPr>
              <a:t>plans</a:t>
            </a:r>
            <a:r>
              <a:rPr lang="en-US" altLang="zh-CN" sz="1200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and culture orientation.</a:t>
            </a:r>
            <a:endParaRPr lang="en-US" altLang="zh-CN" sz="12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1200" dirty="0" smtClean="0">
                <a:latin typeface="Calibri" panose="020F0502020204030204" pitchFamily="34" charset="0"/>
                <a:cs typeface="Calibri" panose="020F0502020204030204" pitchFamily="34" charset="0"/>
              </a:rPr>
              <a:t>Let’s</a:t>
            </a:r>
            <a:r>
              <a:rPr lang="en-US" altLang="zh-CN" sz="1200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focus on the</a:t>
            </a:r>
            <a:r>
              <a:rPr lang="zh-CN" altLang="en-US" sz="1200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200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area</a:t>
            </a:r>
            <a:r>
              <a:rPr lang="zh-CN" altLang="en-US" sz="1200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200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zh-CN" altLang="en-US" sz="1200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1200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red rectangle, we can read the relation between the 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Horizontal 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Individualism and individual bonus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altLang="zh-CN" baseline="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It’s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clear that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difference between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horizontal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individualism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three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subscale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individual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bonus: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which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are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team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bonus,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profit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sharing,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seniority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based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are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all below zero. </a:t>
            </a:r>
            <a:endParaRPr lang="zh-CN" altLang="en-US" baseline="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So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we may have confident to conclude that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any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Increasing 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in horizontal individualism results in a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p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reference for individual bonus.</a:t>
            </a:r>
          </a:p>
          <a:p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conclusion,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Bayesian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and JAGS can help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solving </a:t>
            </a:r>
            <a:r>
              <a:rPr lang="en-US" altLang="zh-CN" baseline="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ranking model by use of </a:t>
            </a:r>
            <a:r>
              <a:rPr lang="en-US" altLang="zh-CN" baseline="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dinterval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function and generate parameter posterior distribution easily. It is very helpful in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processing</a:t>
            </a:r>
            <a:r>
              <a:rPr lang="zh-CN" altLang="en-US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ranking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data.</a:t>
            </a:r>
          </a:p>
          <a:p>
            <a:endParaRPr lang="en-US" altLang="zh-CN" baseline="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zh-CN" alt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57840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Thank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attention.</a:t>
            </a:r>
            <a:r>
              <a:rPr lang="zh-CN" altLang="en-US" baseline="0" dirty="0" smtClean="0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7276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My </a:t>
            </a:r>
            <a:r>
              <a:rPr lang="en-US" altLang="zh-CN" baseline="0" dirty="0" smtClean="0"/>
              <a:t>paper presentation is about the paper 《</a:t>
            </a:r>
            <a:r>
              <a:rPr lang="en-US" altLang="zh-CN" sz="1200" dirty="0" smtClean="0">
                <a:latin typeface="Calibri" panose="020F0502020204030204" pitchFamily="34" charset="0"/>
                <a:cs typeface="Calibri" panose="020F0502020204030204" pitchFamily="34" charset="0"/>
              </a:rPr>
              <a:t>Bayesian </a:t>
            </a:r>
            <a:r>
              <a:rPr lang="en-US" altLang="zh-CN" sz="12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sz="1200" dirty="0" smtClean="0">
                <a:latin typeface="Calibri" panose="020F0502020204030204" pitchFamily="34" charset="0"/>
                <a:cs typeface="Calibri" panose="020F0502020204030204" pitchFamily="34" charset="0"/>
              </a:rPr>
              <a:t> models for ranking data using JAGS</a:t>
            </a:r>
            <a:r>
              <a:rPr lang="en-US" altLang="zh-CN" baseline="0" dirty="0" smtClean="0"/>
              <a:t>》. The author is 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Timothy </a:t>
            </a:r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R.Johnson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and Kristine </a:t>
            </a:r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M.Kuhn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. It is published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on </a:t>
            </a:r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Psychonomic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Society</a:t>
            </a:r>
            <a:r>
              <a:rPr lang="zh-CN" altLang="en-US" baseline="0" dirty="0" smtClean="0">
                <a:latin typeface="+mn-lt"/>
                <a:cs typeface="+mn-cs"/>
              </a:rPr>
              <a:t> </a:t>
            </a:r>
            <a:r>
              <a:rPr lang="en-US" altLang="zh-CN" baseline="0" dirty="0" smtClean="0">
                <a:latin typeface="+mn-lt"/>
                <a:cs typeface="+mn-cs"/>
              </a:rPr>
              <a:t>on 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29 March 2013. The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paper uses JAGS to solve the </a:t>
            </a:r>
            <a:r>
              <a:rPr lang="en-US" altLang="zh-CN" baseline="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thorstonian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model for ranking data. This method helps us get rid of special technique used to solve </a:t>
            </a:r>
            <a:r>
              <a:rPr lang="en-US" altLang="zh-CN" baseline="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model for ranking data.  I will answer following questions, </a:t>
            </a:r>
            <a:r>
              <a:rPr lang="en-US" altLang="zh-CN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is </a:t>
            </a:r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ranking model?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Why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Bayesian technology is used in </a:t>
            </a:r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model for ranking data ?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to use Bayesian </a:t>
            </a:r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model for ranking data?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446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mtClean="0"/>
              <a:t>Firstly,</a:t>
            </a:r>
            <a:r>
              <a:rPr lang="en-US" altLang="zh-CN" baseline="0" smtClean="0"/>
              <a:t> let’s see the definition of throstonian model. Thurstonian ranking model is </a:t>
            </a:r>
            <a:r>
              <a:rPr lang="en-US" altLang="zh-CN" baseline="0" smtClean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 latent variable model for describing the mapping of some continuous scale onto discrete possibly ordered categories of response.</a:t>
            </a:r>
            <a:r>
              <a:rPr lang="en-US" altLang="zh-CN" baseline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mtClean="0"/>
              <a:t>When thurstonian model</a:t>
            </a:r>
            <a:r>
              <a:rPr lang="en-US" altLang="zh-CN" baseline="0" smtClean="0"/>
              <a:t> is used for ranking data, we 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Assumes that observed rankings  are consistent with thous of a set of underlying continuous variables. Our</a:t>
            </a:r>
            <a:r>
              <a:rPr lang="en-US" altLang="zh-CN" baseline="0" smtClean="0">
                <a:latin typeface="Calibri" panose="020F0502020204030204" pitchFamily="34" charset="0"/>
                <a:cs typeface="Calibri" panose="020F0502020204030204" pitchFamily="34" charset="0"/>
              </a:rPr>
              <a:t> goal is to get the distribution of such underlying continuous variables.</a:t>
            </a:r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542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A thurstonian model</a:t>
            </a:r>
            <a:r>
              <a:rPr lang="en-US" altLang="zh-CN" baseline="0" smtClean="0"/>
              <a:t> ranking derives the probability of a given ranking on the basis of the distribution of a set of K unoberserved or latent response variables, ui1, ui2, to uiK, corresponding to the K ranked choices. </a:t>
            </a:r>
            <a:r>
              <a:rPr lang="en-US" altLang="zh-CN" smtClean="0"/>
              <a:t>These variables are assumed to have a multivariate normal distribution.</a:t>
            </a:r>
            <a:r>
              <a:rPr lang="en-US" altLang="zh-CN" baseline="0" smtClean="0"/>
              <a:t> Since we only want to know the rank of difference choice, I</a:t>
            </a:r>
            <a:r>
              <a:rPr lang="en-US" altLang="zh-CN" smtClean="0"/>
              <a:t>t’s common to</a:t>
            </a:r>
            <a:r>
              <a:rPr lang="en-US" altLang="zh-CN" baseline="0" smtClean="0"/>
              <a:t> 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Represent thurstonian</a:t>
            </a:r>
            <a:r>
              <a:rPr lang="en-US" altLang="zh-CN" baseline="0" smtClean="0">
                <a:latin typeface="Calibri" panose="020F0502020204030204" pitchFamily="34" charset="0"/>
                <a:cs typeface="Calibri" panose="020F0502020204030204" pitchFamily="34" charset="0"/>
              </a:rPr>
              <a:t> model 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in the differences of unobserved variables between the kth variable and Kth(i.e. last) choice.  In matrix notation, zi equals</a:t>
            </a:r>
            <a:r>
              <a:rPr lang="en-US" altLang="zh-CN" baseline="0" smtClean="0">
                <a:latin typeface="Calibri" panose="020F0502020204030204" pitchFamily="34" charset="0"/>
                <a:cs typeface="Calibri" panose="020F0502020204030204" pitchFamily="34" charset="0"/>
              </a:rPr>
              <a:t> C mu i, and C is a matrix like this.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The Probability distribution of a given rank order</a:t>
            </a:r>
            <a:r>
              <a:rPr lang="en-US" altLang="zh-CN" baseline="0" smtClean="0">
                <a:latin typeface="Calibri" panose="020F0502020204030204" pitchFamily="34" charset="0"/>
                <a:cs typeface="Calibri" panose="020F0502020204030204" pitchFamily="34" charset="0"/>
              </a:rPr>
              <a:t> c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an be expressed as this core equation.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Where denotes the probability</a:t>
            </a:r>
            <a:r>
              <a:rPr lang="en-US" altLang="zh-CN" baseline="0" smtClean="0">
                <a:latin typeface="Calibri" panose="020F0502020204030204" pitchFamily="34" charset="0"/>
                <a:cs typeface="Calibri" panose="020F0502020204030204" pitchFamily="34" charset="0"/>
              </a:rPr>
              <a:t> density function of a multivariate normal distribution with given mean vector and covariance matrix evalutated at z. Si is the set of value z1,z2,…zk-1 such that when combined with zk = 0, has the same rank order as yi1, yi2, yiK. I(z belong to Si) means if z belongs to Si I = 1 else 0.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smtClean="0">
                <a:latin typeface="Calibri" panose="020F0502020204030204" pitchFamily="34" charset="0"/>
                <a:cs typeface="Calibri" panose="020F0502020204030204" pitchFamily="34" charset="0"/>
              </a:rPr>
              <a:t>This compute the probability that the multivariate, normally distributed vector zi with mean vector C mui and covariance matrix CsigmaC’ falls within Si to produce the observed rank order yi=(yi1, yi2, …, yiK).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7093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Perhaps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t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he most difficult part in </a:t>
            </a:r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model is integration of core equation.</a:t>
            </a:r>
            <a:r>
              <a:rPr lang="en-US" altLang="zh-CN" baseline="0" dirty="0" smtClean="0">
                <a:latin typeface="+mn-lt"/>
                <a:cs typeface="+mn-cs"/>
              </a:rPr>
              <a:t> It may not be expressed in a closed form. A lot of methods have been prompted to solve this </a:t>
            </a:r>
            <a:r>
              <a:rPr lang="en-US" altLang="zh-CN" baseline="0" dirty="0" smtClean="0">
                <a:latin typeface="+mn-lt"/>
                <a:cs typeface="+mn-cs"/>
              </a:rPr>
              <a:t>problem. </a:t>
            </a:r>
            <a:r>
              <a:rPr lang="en-US" altLang="zh-CN" baseline="0" dirty="0" smtClean="0">
                <a:latin typeface="+mn-lt"/>
                <a:cs typeface="+mn-cs"/>
              </a:rPr>
              <a:t>But they are not good enough. </a:t>
            </a:r>
            <a:r>
              <a:rPr lang="en-US" altLang="zh-CN" baseline="0" dirty="0" smtClean="0">
                <a:latin typeface="+mn-lt"/>
                <a:cs typeface="+mn-cs"/>
              </a:rPr>
              <a:t>Only the Bayesian </a:t>
            </a:r>
            <a:r>
              <a:rPr lang="en-US" altLang="zh-CN" baseline="0" dirty="0" err="1" smtClean="0">
                <a:latin typeface="+mn-lt"/>
                <a:cs typeface="+mn-cs"/>
              </a:rPr>
              <a:t>thurstonian</a:t>
            </a:r>
            <a:r>
              <a:rPr lang="en-US" altLang="zh-CN" baseline="0" dirty="0" smtClean="0">
                <a:latin typeface="+mn-lt"/>
                <a:cs typeface="+mn-cs"/>
              </a:rPr>
              <a:t> model can be solved by JAGS. </a:t>
            </a:r>
            <a:r>
              <a:rPr lang="en-US" altLang="zh-CN" baseline="0" dirty="0" smtClean="0">
                <a:latin typeface="+mn-lt"/>
                <a:cs typeface="+mn-cs"/>
              </a:rPr>
              <a:t>Because 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JAGS 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allows censoring of variables with an arbitrary joint distribution and therefore is very suitable for </a:t>
            </a:r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ranking models.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This is 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Why Bayesian </a:t>
            </a:r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model is used.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6553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The paper introduce us </a:t>
            </a:r>
            <a:r>
              <a:rPr lang="en-US" altLang="zh-CN" baseline="0" dirty="0" smtClean="0"/>
              <a:t>how </a:t>
            </a:r>
            <a:r>
              <a:rPr lang="en-US" altLang="zh-CN" baseline="0" dirty="0" smtClean="0"/>
              <a:t>to use JAGS to conduct analyses using </a:t>
            </a:r>
            <a:r>
              <a:rPr lang="en-US" altLang="zh-CN" baseline="0" dirty="0" err="1" smtClean="0"/>
              <a:t>thurstonian</a:t>
            </a:r>
            <a:r>
              <a:rPr lang="en-US" altLang="zh-CN" baseline="0" dirty="0" smtClean="0"/>
              <a:t> ranking models.</a:t>
            </a:r>
          </a:p>
          <a:p>
            <a:r>
              <a:rPr lang="en-US" altLang="zh-CN" baseline="0" dirty="0" smtClean="0"/>
              <a:t>The core idea </a:t>
            </a:r>
            <a:r>
              <a:rPr lang="en-US" altLang="zh-CN" baseline="0" dirty="0" smtClean="0"/>
              <a:t>is to specify the rank-censoring mechanism. This can be done by using some of the built-in programming functions to define bounds for the </a:t>
            </a:r>
            <a:r>
              <a:rPr lang="en-US" altLang="zh-CN" baseline="0" dirty="0" err="1" smtClean="0"/>
              <a:t>dinterval</a:t>
            </a:r>
            <a:r>
              <a:rPr lang="en-US" altLang="zh-CN" baseline="0" dirty="0" smtClean="0"/>
              <a:t> “distribution” in JAGS. This functionality is intended for censored responsive variables, such as in survival models, but it can also be used to specify the censoring of Zi1, Zi2,…,Zik-1 implied by an observed ranking. </a:t>
            </a:r>
            <a:r>
              <a:rPr lang="en-US" altLang="zh-CN" baseline="0" dirty="0" smtClean="0"/>
              <a:t>Which means, by </a:t>
            </a:r>
            <a:r>
              <a:rPr lang="en-US" altLang="zh-CN" baseline="0" dirty="0" smtClean="0"/>
              <a:t>use of </a:t>
            </a:r>
            <a:r>
              <a:rPr lang="en-US" altLang="zh-CN" baseline="0" dirty="0" err="1" smtClean="0"/>
              <a:t>dinterval</a:t>
            </a:r>
            <a:r>
              <a:rPr lang="en-US" altLang="zh-CN" baseline="0" dirty="0" smtClean="0"/>
              <a:t> function, we can simulate the parameter posterior distribution.</a:t>
            </a:r>
          </a:p>
          <a:p>
            <a:endParaRPr lang="en-US" altLang="zh-CN" baseline="0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9922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eaLnBrk="1" fontAlgn="t" latinLnBrk="0" hangingPunct="1"/>
            <a:r>
              <a:rPr lang="en-US" altLang="zh-CN" b="0" dirty="0" smtClean="0"/>
              <a:t>Let’s se</a:t>
            </a:r>
            <a:r>
              <a:rPr lang="en-US" altLang="zh-CN" b="0" baseline="0" dirty="0" smtClean="0"/>
              <a:t>e an example: the relation between ranking of compensation </a:t>
            </a:r>
            <a:r>
              <a:rPr lang="en-US" altLang="zh-CN" b="0" baseline="0" dirty="0" smtClean="0"/>
              <a:t>plans </a:t>
            </a:r>
            <a:r>
              <a:rPr lang="en-US" altLang="zh-CN" b="0" baseline="0" dirty="0" smtClean="0"/>
              <a:t>and cultural orientation. The </a:t>
            </a:r>
            <a:r>
              <a:rPr lang="en-US" altLang="zh-CN" b="0" baseline="0" dirty="0" err="1" smtClean="0"/>
              <a:t>respondant</a:t>
            </a:r>
            <a:r>
              <a:rPr lang="en-US" altLang="zh-CN" b="0" baseline="0" dirty="0" smtClean="0"/>
              <a:t> is require to rank his preference of four type of compensation plan, </a:t>
            </a:r>
            <a:r>
              <a:rPr lang="en-US" altLang="zh-CN" b="0" baseline="0" dirty="0" smtClean="0"/>
              <a:t>including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Individual bonus,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bonus,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Profit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sharing,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Seniority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based. He also gets the scores on four type of cultural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orientation: such as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Vertical </a:t>
            </a:r>
            <a:r>
              <a:rPr lang="en-US" altLang="zh-CN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Collectivsim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Vertical Individualism, </a:t>
            </a:r>
            <a:r>
              <a:rPr lang="en-US" altLang="zh-CN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Horizonal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Collectivism and </a:t>
            </a:r>
            <a:r>
              <a:rPr lang="en-US" altLang="zh-CN" sz="1200" b="0" i="0" u="none" strike="no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Horizonal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individualism.</a:t>
            </a:r>
            <a:endParaRPr lang="zh-CN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b="0" dirty="0" smtClean="0"/>
              <a:t>Below</a:t>
            </a:r>
            <a:r>
              <a:rPr lang="en-US" altLang="zh-CN" b="0" baseline="0" dirty="0" smtClean="0"/>
              <a:t> is two examples of dataset. </a:t>
            </a:r>
          </a:p>
          <a:p>
            <a:r>
              <a:rPr lang="en-US" altLang="zh-CN" b="0" baseline="0" dirty="0" smtClean="0"/>
              <a:t>Now, let’s see what will happen if we apply </a:t>
            </a:r>
            <a:r>
              <a:rPr lang="en-US" altLang="zh-CN" b="0" baseline="0" dirty="0" smtClean="0"/>
              <a:t>a Bayesian </a:t>
            </a:r>
            <a:r>
              <a:rPr lang="en-US" altLang="zh-CN" b="0" baseline="0" dirty="0" err="1" smtClean="0"/>
              <a:t>thurtonian</a:t>
            </a:r>
            <a:r>
              <a:rPr lang="en-US" altLang="zh-CN" b="0" baseline="0" dirty="0" smtClean="0"/>
              <a:t> ranking model to </a:t>
            </a:r>
            <a:r>
              <a:rPr lang="en-US" altLang="zh-CN" b="0" baseline="0" dirty="0" smtClean="0"/>
              <a:t>this database in order to examine </a:t>
            </a:r>
            <a:r>
              <a:rPr lang="en-US" altLang="zh-CN" b="0" baseline="0" dirty="0" smtClean="0"/>
              <a:t>the preference of compensation plans based on cultural orientation.</a:t>
            </a: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203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To begin with,</a:t>
            </a:r>
            <a:r>
              <a:rPr lang="en-US" altLang="zh-CN" baseline="0" dirty="0" smtClean="0"/>
              <a:t> w</a:t>
            </a:r>
            <a:r>
              <a:rPr lang="en-US" altLang="zh-CN" dirty="0" smtClean="0"/>
              <a:t>e </a:t>
            </a:r>
            <a:r>
              <a:rPr lang="en-US" altLang="zh-CN" dirty="0" smtClean="0"/>
              <a:t>setup</a:t>
            </a:r>
            <a:r>
              <a:rPr lang="en-US" altLang="zh-CN" baseline="0" dirty="0" smtClean="0"/>
              <a:t> the model and difference equation </a:t>
            </a:r>
            <a:r>
              <a:rPr lang="en-US" altLang="zh-CN" baseline="0" dirty="0" smtClean="0"/>
              <a:t>model, </a:t>
            </a:r>
            <a:r>
              <a:rPr lang="en-US" altLang="zh-CN" baseline="0" dirty="0" smtClean="0"/>
              <a:t>here 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parameter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is to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capture the effect of difference choice when  variable 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changes.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You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could read the </a:t>
            </a:r>
            <a:r>
              <a:rPr lang="en-US" altLang="zh-CN" baseline="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explaintion</a:t>
            </a:r>
            <a:r>
              <a:rPr lang="en-US" altLang="zh-CN" baseline="0" dirty="0" smtClean="0">
                <a:latin typeface="Calibri" panose="020F0502020204030204" pitchFamily="34" charset="0"/>
                <a:cs typeface="Calibri" panose="020F0502020204030204" pitchFamily="34" charset="0"/>
              </a:rPr>
              <a:t> on the slide.</a:t>
            </a:r>
            <a:endParaRPr lang="en-US" altLang="zh-CN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96447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Here</a:t>
            </a:r>
            <a:r>
              <a:rPr lang="en-US" altLang="zh-CN" baseline="0" smtClean="0"/>
              <a:t> is the code of JAGS file. This is data initialization part. 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F06B4A-2314-466A-B3E2-8E4A0D1028C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2656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7320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6059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586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7689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4859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5512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728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762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0123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6061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503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3BE77-CB6F-4055-9B39-0522D8CF2705}" type="datetimeFigureOut">
              <a:rPr lang="zh-CN" altLang="en-US" smtClean="0"/>
              <a:t>2018/11/27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DDBBC-10BB-4813-BBA9-F5142941A3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1288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24.PNG"/><Relationship Id="rId6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25.PNG"/><Relationship Id="rId6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3.bin"/><Relationship Id="rId12" Type="http://schemas.openxmlformats.org/officeDocument/2006/relationships/image" Target="../media/image27.wmf"/><Relationship Id="rId13" Type="http://schemas.openxmlformats.org/officeDocument/2006/relationships/oleObject" Target="../embeddings/oleObject24.bin"/><Relationship Id="rId14" Type="http://schemas.openxmlformats.org/officeDocument/2006/relationships/image" Target="../media/image28.wmf"/><Relationship Id="rId15" Type="http://schemas.openxmlformats.org/officeDocument/2006/relationships/image" Target="../media/image1.png"/><Relationship Id="rId1" Type="http://schemas.openxmlformats.org/officeDocument/2006/relationships/vmlDrawing" Target="../drawings/vmlDrawing6.vml"/><Relationship Id="rId2" Type="http://schemas.microsoft.com/office/2007/relationships/media" Target="../media/media12.m4a"/><Relationship Id="rId3" Type="http://schemas.openxmlformats.org/officeDocument/2006/relationships/audio" Target="../media/media12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2.xml"/><Relationship Id="rId6" Type="http://schemas.openxmlformats.org/officeDocument/2006/relationships/image" Target="../media/image29.PNG"/><Relationship Id="rId7" Type="http://schemas.openxmlformats.org/officeDocument/2006/relationships/image" Target="../media/image30.PNG"/><Relationship Id="rId8" Type="http://schemas.openxmlformats.org/officeDocument/2006/relationships/image" Target="../media/image31.PNG"/><Relationship Id="rId9" Type="http://schemas.openxmlformats.org/officeDocument/2006/relationships/oleObject" Target="../embeddings/oleObject22.bin"/><Relationship Id="rId10" Type="http://schemas.openxmlformats.org/officeDocument/2006/relationships/image" Target="../media/image26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.wmf"/><Relationship Id="rId12" Type="http://schemas.openxmlformats.org/officeDocument/2006/relationships/image" Target="../media/image1.png"/><Relationship Id="rId1" Type="http://schemas.openxmlformats.org/officeDocument/2006/relationships/vmlDrawing" Target="../drawings/vmlDrawing1.vml"/><Relationship Id="rId2" Type="http://schemas.microsoft.com/office/2007/relationships/media" Target="../media/media3.m4a"/><Relationship Id="rId3" Type="http://schemas.openxmlformats.org/officeDocument/2006/relationships/audio" Target="../media/media3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3.xml"/><Relationship Id="rId6" Type="http://schemas.openxmlformats.org/officeDocument/2006/relationships/oleObject" Target="../embeddings/oleObject1.bin"/><Relationship Id="rId7" Type="http://schemas.openxmlformats.org/officeDocument/2006/relationships/image" Target="../media/image2.wmf"/><Relationship Id="rId8" Type="http://schemas.openxmlformats.org/officeDocument/2006/relationships/oleObject" Target="../embeddings/oleObject2.bin"/><Relationship Id="rId9" Type="http://schemas.openxmlformats.org/officeDocument/2006/relationships/image" Target="../media/image3.wmf"/><Relationship Id="rId10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wmf"/><Relationship Id="rId20" Type="http://schemas.openxmlformats.org/officeDocument/2006/relationships/image" Target="../media/image11.wmf"/><Relationship Id="rId21" Type="http://schemas.openxmlformats.org/officeDocument/2006/relationships/image" Target="../media/image1.png"/><Relationship Id="rId10" Type="http://schemas.openxmlformats.org/officeDocument/2006/relationships/oleObject" Target="../embeddings/oleObject6.bin"/><Relationship Id="rId11" Type="http://schemas.openxmlformats.org/officeDocument/2006/relationships/image" Target="../media/image7.wmf"/><Relationship Id="rId12" Type="http://schemas.openxmlformats.org/officeDocument/2006/relationships/oleObject" Target="../embeddings/oleObject7.bin"/><Relationship Id="rId13" Type="http://schemas.openxmlformats.org/officeDocument/2006/relationships/image" Target="../media/image8.wmf"/><Relationship Id="rId14" Type="http://schemas.openxmlformats.org/officeDocument/2006/relationships/oleObject" Target="../embeddings/oleObject8.bin"/><Relationship Id="rId15" Type="http://schemas.openxmlformats.org/officeDocument/2006/relationships/image" Target="../media/image9.wmf"/><Relationship Id="rId16" Type="http://schemas.openxmlformats.org/officeDocument/2006/relationships/oleObject" Target="../embeddings/oleObject9.bin"/><Relationship Id="rId17" Type="http://schemas.openxmlformats.org/officeDocument/2006/relationships/image" Target="../media/image10.wmf"/><Relationship Id="rId18" Type="http://schemas.openxmlformats.org/officeDocument/2006/relationships/image" Target="../media/image12.PNG"/><Relationship Id="rId19" Type="http://schemas.openxmlformats.org/officeDocument/2006/relationships/oleObject" Target="../embeddings/oleObject10.bin"/><Relationship Id="rId1" Type="http://schemas.openxmlformats.org/officeDocument/2006/relationships/vmlDrawing" Target="../drawings/vmlDrawing2.vml"/><Relationship Id="rId2" Type="http://schemas.microsoft.com/office/2007/relationships/media" Target="../media/media4.m4a"/><Relationship Id="rId3" Type="http://schemas.openxmlformats.org/officeDocument/2006/relationships/audio" Target="../media/media4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4.xml"/><Relationship Id="rId6" Type="http://schemas.openxmlformats.org/officeDocument/2006/relationships/oleObject" Target="../embeddings/oleObject4.bin"/><Relationship Id="rId7" Type="http://schemas.openxmlformats.org/officeDocument/2006/relationships/image" Target="../media/image5.wmf"/><Relationship Id="rId8" Type="http://schemas.openxmlformats.org/officeDocument/2006/relationships/oleObject" Target="../embeddings/oleObject5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5.xml"/><Relationship Id="rId6" Type="http://schemas.openxmlformats.org/officeDocument/2006/relationships/oleObject" Target="../embeddings/oleObject11.bin"/><Relationship Id="rId7" Type="http://schemas.openxmlformats.org/officeDocument/2006/relationships/image" Target="../media/image8.wmf"/><Relationship Id="rId8" Type="http://schemas.openxmlformats.org/officeDocument/2006/relationships/image" Target="../media/image1.png"/><Relationship Id="rId1" Type="http://schemas.openxmlformats.org/officeDocument/2006/relationships/vmlDrawing" Target="../drawings/vmlDrawing3.vml"/><Relationship Id="rId2" Type="http://schemas.microsoft.com/office/2007/relationships/media" Target="../media/media5.m4a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wmf"/><Relationship Id="rId12" Type="http://schemas.openxmlformats.org/officeDocument/2006/relationships/oleObject" Target="../embeddings/oleObject15.bin"/><Relationship Id="rId13" Type="http://schemas.openxmlformats.org/officeDocument/2006/relationships/image" Target="../media/image16.wmf"/><Relationship Id="rId14" Type="http://schemas.openxmlformats.org/officeDocument/2006/relationships/oleObject" Target="../embeddings/oleObject16.bin"/><Relationship Id="rId15" Type="http://schemas.openxmlformats.org/officeDocument/2006/relationships/image" Target="../media/image17.wmf"/><Relationship Id="rId16" Type="http://schemas.openxmlformats.org/officeDocument/2006/relationships/oleObject" Target="../embeddings/oleObject17.bin"/><Relationship Id="rId17" Type="http://schemas.openxmlformats.org/officeDocument/2006/relationships/image" Target="../media/image18.wmf"/><Relationship Id="rId18" Type="http://schemas.openxmlformats.org/officeDocument/2006/relationships/image" Target="../media/image1.png"/><Relationship Id="rId1" Type="http://schemas.openxmlformats.org/officeDocument/2006/relationships/vmlDrawing" Target="../drawings/vmlDrawing4.vml"/><Relationship Id="rId2" Type="http://schemas.microsoft.com/office/2007/relationships/media" Target="../media/media6.m4a"/><Relationship Id="rId3" Type="http://schemas.openxmlformats.org/officeDocument/2006/relationships/audio" Target="../media/media6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6.xml"/><Relationship Id="rId6" Type="http://schemas.openxmlformats.org/officeDocument/2006/relationships/oleObject" Target="../embeddings/oleObject12.bin"/><Relationship Id="rId7" Type="http://schemas.openxmlformats.org/officeDocument/2006/relationships/image" Target="../media/image13.wmf"/><Relationship Id="rId8" Type="http://schemas.openxmlformats.org/officeDocument/2006/relationships/oleObject" Target="../embeddings/oleObject13.bin"/><Relationship Id="rId9" Type="http://schemas.openxmlformats.org/officeDocument/2006/relationships/image" Target="../media/image14.wmf"/><Relationship Id="rId10" Type="http://schemas.openxmlformats.org/officeDocument/2006/relationships/oleObject" Target="../embeddings/oleObject14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1.wmf"/><Relationship Id="rId12" Type="http://schemas.openxmlformats.org/officeDocument/2006/relationships/oleObject" Target="../embeddings/oleObject21.bin"/><Relationship Id="rId13" Type="http://schemas.openxmlformats.org/officeDocument/2006/relationships/image" Target="../media/image22.wmf"/><Relationship Id="rId14" Type="http://schemas.openxmlformats.org/officeDocument/2006/relationships/image" Target="../media/image1.png"/><Relationship Id="rId1" Type="http://schemas.openxmlformats.org/officeDocument/2006/relationships/vmlDrawing" Target="../drawings/vmlDrawing5.vml"/><Relationship Id="rId2" Type="http://schemas.microsoft.com/office/2007/relationships/media" Target="../media/media8.m4a"/><Relationship Id="rId3" Type="http://schemas.openxmlformats.org/officeDocument/2006/relationships/audio" Target="../media/media8.m4a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8.xml"/><Relationship Id="rId6" Type="http://schemas.openxmlformats.org/officeDocument/2006/relationships/oleObject" Target="../embeddings/oleObject18.bin"/><Relationship Id="rId7" Type="http://schemas.openxmlformats.org/officeDocument/2006/relationships/image" Target="../media/image19.wmf"/><Relationship Id="rId8" Type="http://schemas.openxmlformats.org/officeDocument/2006/relationships/oleObject" Target="../embeddings/oleObject19.bin"/><Relationship Id="rId9" Type="http://schemas.openxmlformats.org/officeDocument/2006/relationships/image" Target="../media/image20.wmf"/><Relationship Id="rId10" Type="http://schemas.openxmlformats.org/officeDocument/2006/relationships/oleObject" Target="../embeddings/oleObject20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23.PNG"/><Relationship Id="rId6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Paper Presentation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《Bayesian </a:t>
            </a:r>
            <a:r>
              <a:rPr lang="en-US" altLang="zh-CN" dirty="0" err="1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 models for ranking data using JAGS》</a:t>
            </a:r>
          </a:p>
          <a:p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Chen ling </a:t>
            </a:r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NetID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: ling10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27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49"/>
    </mc:Choice>
    <mc:Fallback xmlns="">
      <p:transition spd="slow" advTm="7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Key Code Analysis: JAGS files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899" y="1477140"/>
            <a:ext cx="6410202" cy="5010470"/>
          </a:xfr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999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64"/>
    </mc:Choice>
    <mc:Fallback>
      <p:transition spd="slow" advTm="146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Key Code Analysis: R file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787" y="1690688"/>
            <a:ext cx="8506425" cy="4351338"/>
          </a:xfr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806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56"/>
    </mc:Choice>
    <mc:Fallback>
      <p:transition spd="slow" advTm="17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30" y="115747"/>
            <a:ext cx="6690940" cy="2453853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" y="2461539"/>
            <a:ext cx="6706181" cy="183177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51" y="4293311"/>
            <a:ext cx="6683319" cy="24315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843640" y="125997"/>
            <a:ext cx="50409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mtClean="0">
                <a:latin typeface="Calibri" panose="020F0502020204030204" pitchFamily="34" charset="0"/>
                <a:cs typeface="Calibri" panose="020F0502020204030204" pitchFamily="34" charset="0"/>
              </a:rPr>
              <a:t>Plot of posterior distribution for the parameter difference for a given pair of compensation plans (part)</a:t>
            </a:r>
            <a:endParaRPr lang="zh-CN" altLang="en-US"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887156" y="1573579"/>
            <a:ext cx="37776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Parameter of Horizontal Individualism </a:t>
            </a: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in the red area:</a:t>
            </a:r>
          </a:p>
        </p:txBody>
      </p:sp>
      <p:sp>
        <p:nvSpPr>
          <p:cNvPr id="11" name="矩形 10"/>
          <p:cNvSpPr/>
          <p:nvPr/>
        </p:nvSpPr>
        <p:spPr>
          <a:xfrm>
            <a:off x="509925" y="2461539"/>
            <a:ext cx="1481559" cy="18317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2187434"/>
              </p:ext>
            </p:extLst>
          </p:nvPr>
        </p:nvGraphicFramePr>
        <p:xfrm>
          <a:off x="6948224" y="3413748"/>
          <a:ext cx="6254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59" name="Equation" r:id="rId9" imgW="355320" imgH="228600" progId="Equation.DSMT4">
                  <p:embed/>
                </p:oleObj>
              </mc:Choice>
              <mc:Fallback>
                <p:oleObj name="Equation" r:id="rId9" imgW="355320" imgH="228600" progId="Equation.DSMT4">
                  <p:embed/>
                  <p:pic>
                    <p:nvPicPr>
                      <p:cNvPr id="9" name="对象 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48224" y="3413748"/>
                        <a:ext cx="6254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5207266"/>
              </p:ext>
            </p:extLst>
          </p:nvPr>
        </p:nvGraphicFramePr>
        <p:xfrm>
          <a:off x="9169400" y="3402490"/>
          <a:ext cx="644525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60" name="Equation" r:id="rId11" imgW="368280" imgH="228600" progId="Equation.DSMT4">
                  <p:embed/>
                </p:oleObj>
              </mc:Choice>
              <mc:Fallback>
                <p:oleObj name="Equation" r:id="rId11" imgW="368280" imgH="228600" progId="Equation.DSMT4">
                  <p:embed/>
                  <p:pic>
                    <p:nvPicPr>
                      <p:cNvPr id="12" name="对象 11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169400" y="3402490"/>
                        <a:ext cx="644525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0028081"/>
              </p:ext>
            </p:extLst>
          </p:nvPr>
        </p:nvGraphicFramePr>
        <p:xfrm>
          <a:off x="8090914" y="2385586"/>
          <a:ext cx="1423988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61" name="Equation" r:id="rId13" imgW="812520" imgH="228600" progId="Equation.DSMT4">
                  <p:embed/>
                </p:oleObj>
              </mc:Choice>
              <mc:Fallback>
                <p:oleObj name="Equation" r:id="rId13" imgW="812520" imgH="228600" progId="Equation.DSMT4">
                  <p:embed/>
                  <p:pic>
                    <p:nvPicPr>
                      <p:cNvPr id="8" name="对象 7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090914" y="2385586"/>
                        <a:ext cx="1423988" cy="40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文本框 14"/>
          <p:cNvSpPr txBox="1"/>
          <p:nvPr/>
        </p:nvSpPr>
        <p:spPr>
          <a:xfrm>
            <a:off x="7563305" y="3087939"/>
            <a:ext cx="131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Team bonus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578330" y="3434836"/>
            <a:ext cx="1440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Profit sharing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579743" y="3826603"/>
            <a:ext cx="1628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Seniority based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813925" y="3409790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Individual bonus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969370" y="4719317"/>
            <a:ext cx="45544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Conclusion:</a:t>
            </a: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Increase in horizontal individualism results in a</a:t>
            </a:r>
          </a:p>
          <a:p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reference for individual bonus.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7430947" y="6182130"/>
            <a:ext cx="4761053" cy="327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7573699" y="6242360"/>
            <a:ext cx="42803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200" smtClean="0"/>
              <a:t>Picture</a:t>
            </a:r>
            <a:r>
              <a:rPr lang="zh-CN" altLang="en-US" sz="1200" smtClean="0"/>
              <a:t> </a:t>
            </a:r>
            <a:r>
              <a:rPr lang="en-US" altLang="zh-CN" sz="1200" smtClean="0"/>
              <a:t>From</a:t>
            </a:r>
          </a:p>
          <a:p>
            <a:r>
              <a:rPr lang="en-US" altLang="zh-CN" sz="1200" smtClean="0"/>
              <a:t>《Bayesian </a:t>
            </a:r>
            <a:r>
              <a:rPr lang="en-US" altLang="zh-CN" sz="1200"/>
              <a:t>Thurstonian models for ranking data using </a:t>
            </a:r>
            <a:r>
              <a:rPr lang="en-US" altLang="zh-CN" sz="1200" smtClean="0"/>
              <a:t>JAGS》</a:t>
            </a:r>
            <a:endParaRPr lang="zh-CN" altLang="en-US" sz="120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65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328"/>
    </mc:Choice>
    <mc:Fallback>
      <p:transition spd="slow" advTm="693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5058138" y="2893671"/>
            <a:ext cx="22679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smtClean="0">
                <a:latin typeface="Calibri" panose="020F0502020204030204" pitchFamily="34" charset="0"/>
                <a:cs typeface="Calibri" panose="020F0502020204030204" pitchFamily="34" charset="0"/>
              </a:rPr>
              <a:t>Thank you!</a:t>
            </a:r>
            <a:endParaRPr lang="zh-CN" altLang="en-US" sz="3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13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98"/>
    </mc:Choice>
    <mc:Fallback>
      <p:transition spd="slow" advTm="7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《Bayesian </a:t>
            </a:r>
            <a:r>
              <a:rPr lang="en-US" altLang="zh-CN" sz="32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 models for ranking data using JAGS》</a:t>
            </a:r>
            <a:endParaRPr lang="zh-CN" alt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Author: Timothy R.Johnson and Kristine M.Kuhn</a:t>
            </a: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Published online: 29 March 2013</a:t>
            </a: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Journal: Psychonomic Society</a:t>
            </a:r>
          </a:p>
          <a:p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This presentation is aimed to answer the following three questions:</a:t>
            </a:r>
          </a:p>
          <a:p>
            <a:r>
              <a:rPr lang="en-US" altLang="zh-CN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 is thurstonian ranking model?</a:t>
            </a:r>
          </a:p>
          <a:p>
            <a:r>
              <a:rPr lang="en-US" altLang="zh-CN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Why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 Bayesian technology is used in thurstonian model for ranking data ?</a:t>
            </a:r>
          </a:p>
          <a:p>
            <a:r>
              <a:rPr lang="en-US" altLang="zh-CN" smtClean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 to use Bayesian thurstonian model for ranking data?</a:t>
            </a:r>
          </a:p>
          <a:p>
            <a:pPr marL="0" indent="0">
              <a:buNone/>
            </a:pP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62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15"/>
    </mc:Choice>
    <mc:Fallback xmlns="">
      <p:transition spd="slow" advTm="15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75758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What is thurstonian ranking model?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model:</a:t>
            </a:r>
          </a:p>
          <a:p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Definition:</a:t>
            </a:r>
          </a:p>
          <a:p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A latent variable model for describing the mapping of some continuous scale onto discrete possibly ordered categories of response.</a:t>
            </a:r>
          </a:p>
          <a:p>
            <a:r>
              <a:rPr lang="en-US" altLang="zh-CN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Thurstonian</a:t>
            </a:r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 model for ranking data</a:t>
            </a:r>
          </a:p>
          <a:p>
            <a:r>
              <a:rPr lang="en-US" altLang="zh-CN" dirty="0" smtClean="0">
                <a:latin typeface="Calibri" panose="020F0502020204030204" pitchFamily="34" charset="0"/>
                <a:cs typeface="Calibri" panose="020F0502020204030204" pitchFamily="34" charset="0"/>
              </a:rPr>
              <a:t>Assumes that observed rankings are consistent with a set of underlying continuous variable.</a:t>
            </a:r>
          </a:p>
        </p:txBody>
      </p:sp>
      <p:sp>
        <p:nvSpPr>
          <p:cNvPr id="4" name="矩形 3"/>
          <p:cNvSpPr/>
          <p:nvPr/>
        </p:nvSpPr>
        <p:spPr>
          <a:xfrm>
            <a:off x="2403375" y="6175390"/>
            <a:ext cx="2919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>
                <a:latin typeface="Calibri" panose="020F0502020204030204" pitchFamily="34" charset="0"/>
                <a:cs typeface="Calibri" panose="020F0502020204030204" pitchFamily="34" charset="0"/>
              </a:rPr>
              <a:t>observed rankings </a:t>
            </a:r>
            <a:endParaRPr lang="zh-CN" altLang="en-US" sz="2800"/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482626"/>
              </p:ext>
            </p:extLst>
          </p:nvPr>
        </p:nvGraphicFramePr>
        <p:xfrm>
          <a:off x="2911315" y="5629530"/>
          <a:ext cx="2192338" cy="527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06" name="Equation" r:id="rId6" imgW="952200" imgH="228600" progId="Equation.DSMT4">
                  <p:embed/>
                </p:oleObj>
              </mc:Choice>
              <mc:Fallback>
                <p:oleObj name="Equation" r:id="rId6" imgW="952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911315" y="5629530"/>
                        <a:ext cx="2192338" cy="527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4340752"/>
              </p:ext>
            </p:extLst>
          </p:nvPr>
        </p:nvGraphicFramePr>
        <p:xfrm>
          <a:off x="6879219" y="5672554"/>
          <a:ext cx="2151227" cy="4840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07" name="Equation" r:id="rId8" imgW="1015920" imgH="228600" progId="Equation.DSMT4">
                  <p:embed/>
                </p:oleObj>
              </mc:Choice>
              <mc:Fallback>
                <p:oleObj name="Equation" r:id="rId8" imgW="101592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879219" y="5672554"/>
                        <a:ext cx="2151227" cy="4840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/>
          <p:cNvSpPr/>
          <p:nvPr/>
        </p:nvSpPr>
        <p:spPr>
          <a:xfrm>
            <a:off x="6096000" y="6181474"/>
            <a:ext cx="47224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smtClean="0">
                <a:latin typeface="Calibri" panose="020F0502020204030204" pitchFamily="34" charset="0"/>
                <a:cs typeface="Calibri" panose="020F0502020204030204" pitchFamily="34" charset="0"/>
              </a:rPr>
              <a:t>Underlying continuous variable</a:t>
            </a:r>
            <a:endParaRPr lang="zh-CN" altLang="en-US" sz="2800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850756"/>
              </p:ext>
            </p:extLst>
          </p:nvPr>
        </p:nvGraphicFramePr>
        <p:xfrm>
          <a:off x="5540335" y="5744656"/>
          <a:ext cx="555665" cy="407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08" name="Equation" r:id="rId10" imgW="190440" imgH="139680" progId="Equation.DSMT4">
                  <p:embed/>
                </p:oleObj>
              </mc:Choice>
              <mc:Fallback>
                <p:oleObj name="Equation" r:id="rId10" imgW="190440" imgH="139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540335" y="5744656"/>
                        <a:ext cx="555665" cy="407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586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53"/>
    </mc:Choice>
    <mc:Fallback xmlns="">
      <p:transition spd="slow" advTm="17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Formula of thurstonian ranking model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Feature of unobserved variables</a:t>
            </a:r>
          </a:p>
          <a:p>
            <a:pPr lvl="1"/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ultivariate normal distribution</a:t>
            </a:r>
          </a:p>
          <a:p>
            <a:pPr lvl="1"/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Various mean and covariate</a:t>
            </a:r>
          </a:p>
          <a:p>
            <a:pPr marL="0" indent="0">
              <a:buNone/>
            </a:pPr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Difference Expression</a:t>
            </a:r>
          </a:p>
          <a:p>
            <a:pPr marL="457200" lvl="1" indent="0">
              <a:buNone/>
            </a:pP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				     Where	        , </a:t>
            </a: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The Probability distribution of a given rank order 	can be expressed as</a:t>
            </a:r>
          </a:p>
          <a:p>
            <a:endParaRPr lang="en-US" altLang="zh-C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8661664"/>
              </p:ext>
            </p:extLst>
          </p:nvPr>
        </p:nvGraphicFramePr>
        <p:xfrm>
          <a:off x="6282866" y="1805369"/>
          <a:ext cx="1993034" cy="5052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47" name="Equation" r:id="rId6" imgW="901440" imgH="228600" progId="Equation.DSMT4">
                  <p:embed/>
                </p:oleObj>
              </mc:Choice>
              <mc:Fallback>
                <p:oleObj name="Equation" r:id="rId6" imgW="9014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82866" y="1805369"/>
                        <a:ext cx="1993034" cy="5052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388258"/>
              </p:ext>
            </p:extLst>
          </p:nvPr>
        </p:nvGraphicFramePr>
        <p:xfrm>
          <a:off x="1231193" y="4002629"/>
          <a:ext cx="3649663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48" name="Equation" r:id="rId8" imgW="1701720" imgH="228600" progId="Equation.DSMT4">
                  <p:embed/>
                </p:oleObj>
              </mc:Choice>
              <mc:Fallback>
                <p:oleObj name="Equation" r:id="rId8" imgW="170172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231193" y="4002629"/>
                        <a:ext cx="3649663" cy="488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3905033"/>
              </p:ext>
            </p:extLst>
          </p:nvPr>
        </p:nvGraphicFramePr>
        <p:xfrm>
          <a:off x="5775766" y="2425326"/>
          <a:ext cx="1674123" cy="590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49" name="Equation" r:id="rId10" imgW="647640" imgH="228600" progId="Equation.DSMT4">
                  <p:embed/>
                </p:oleObj>
              </mc:Choice>
              <mc:Fallback>
                <p:oleObj name="Equation" r:id="rId10" imgW="6476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775766" y="2425326"/>
                        <a:ext cx="1674123" cy="590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3962823"/>
              </p:ext>
            </p:extLst>
          </p:nvPr>
        </p:nvGraphicFramePr>
        <p:xfrm>
          <a:off x="957597" y="5087624"/>
          <a:ext cx="10650538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50" name="Equation" r:id="rId12" imgW="4597200" imgH="279360" progId="Equation.DSMT4">
                  <p:embed/>
                </p:oleObj>
              </mc:Choice>
              <mc:Fallback>
                <p:oleObj name="Equation" r:id="rId12" imgW="4597200" imgH="279360" progId="Equation.DSMT4">
                  <p:embed/>
                  <p:pic>
                    <p:nvPicPr>
                      <p:cNvPr id="6" name="对象 5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57597" y="5087624"/>
                        <a:ext cx="10650538" cy="64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5685595"/>
              </p:ext>
            </p:extLst>
          </p:nvPr>
        </p:nvGraphicFramePr>
        <p:xfrm>
          <a:off x="5908675" y="4029075"/>
          <a:ext cx="1014413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51" name="Equation" r:id="rId14" imgW="533160" imgH="228600" progId="Equation.DSMT4">
                  <p:embed/>
                </p:oleObj>
              </mc:Choice>
              <mc:Fallback>
                <p:oleObj name="Equation" r:id="rId14" imgW="53316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908675" y="4029075"/>
                        <a:ext cx="1014413" cy="434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5883766"/>
              </p:ext>
            </p:extLst>
          </p:nvPr>
        </p:nvGraphicFramePr>
        <p:xfrm>
          <a:off x="3200400" y="2282825"/>
          <a:ext cx="2794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52" name="Equation" r:id="rId16" imgW="279360" imgH="177480" progId="Equation.DSMT4">
                  <p:embed/>
                </p:oleObj>
              </mc:Choice>
              <mc:Fallback>
                <p:oleObj name="Equation" r:id="rId16" imgW="279360" imgH="177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200400" y="2282825"/>
                        <a:ext cx="2794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图片 10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827" y="2955911"/>
            <a:ext cx="2954836" cy="1535668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957597" y="5087624"/>
            <a:ext cx="10650538" cy="6477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527947" y="5841836"/>
            <a:ext cx="1527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smtClean="0">
                <a:latin typeface="Calibri" panose="020F0502020204030204" pitchFamily="34" charset="0"/>
                <a:cs typeface="Calibri" panose="020F0502020204030204" pitchFamily="34" charset="0"/>
              </a:rPr>
              <a:t>Core Equation</a:t>
            </a:r>
            <a:endParaRPr lang="zh-CN" alt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7160677"/>
              </p:ext>
            </p:extLst>
          </p:nvPr>
        </p:nvGraphicFramePr>
        <p:xfrm>
          <a:off x="7073228" y="3975100"/>
          <a:ext cx="1035050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53" name="Equation" r:id="rId19" imgW="482400" imgH="228600" progId="Equation.DSMT4">
                  <p:embed/>
                </p:oleObj>
              </mc:Choice>
              <mc:Fallback>
                <p:oleObj name="Equation" r:id="rId19" imgW="482400" imgH="228600" progId="Equation.DSMT4">
                  <p:embed/>
                  <p:pic>
                    <p:nvPicPr>
                      <p:cNvPr id="5" name="对象 4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073228" y="3975100"/>
                        <a:ext cx="1035050" cy="488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54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32"/>
    </mc:Choice>
    <mc:Fallback>
      <p:transition spd="slow" advTm="15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Why Bayesian thurstonian model is used?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The most difficult part in thurstonian model is integration of core equation.</a:t>
            </a:r>
          </a:p>
          <a:p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JAGS allows censoring of variables with an arbitrary joint distribution and therefore is very suitable for thurstonian ranking models</a:t>
            </a:r>
          </a:p>
          <a:p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462148"/>
              </p:ext>
            </p:extLst>
          </p:nvPr>
        </p:nvGraphicFramePr>
        <p:xfrm>
          <a:off x="770731" y="3015756"/>
          <a:ext cx="10650538" cy="64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97" name="Equation" r:id="rId6" imgW="4597200" imgH="279360" progId="Equation.DSMT4">
                  <p:embed/>
                </p:oleObj>
              </mc:Choice>
              <mc:Fallback>
                <p:oleObj name="Equation" r:id="rId6" imgW="4597200" imgH="279360" progId="Equation.DSMT4">
                  <p:embed/>
                  <p:pic>
                    <p:nvPicPr>
                      <p:cNvPr id="8" name="对象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70731" y="3015756"/>
                        <a:ext cx="10650538" cy="64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252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217"/>
    </mc:Choice>
    <mc:Fallback>
      <p:transition spd="slow" advTm="36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Core Idea of Bayesian thurstonian </a:t>
            </a:r>
            <a:r>
              <a:rPr lang="en-US" altLang="zh-CN">
                <a:latin typeface="Calibri" panose="020F0502020204030204" pitchFamily="34" charset="0"/>
                <a:cs typeface="Calibri" panose="020F0502020204030204" pitchFamily="34" charset="0"/>
              </a:rPr>
              <a:t>ranking 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model 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9266"/>
          </a:xfrm>
        </p:spPr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Multivariate normal distribution</a:t>
            </a:r>
          </a:p>
          <a:p>
            <a:pPr marL="0" indent="0">
              <a:buNone/>
            </a:pPr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dinterval function in JAGS</a:t>
            </a:r>
          </a:p>
          <a:p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For example					  implies the</a:t>
            </a:r>
            <a:r>
              <a:rPr lang="zh-CN" altLang="en-US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region of	 </a:t>
            </a:r>
          </a:p>
          <a:p>
            <a:pPr marL="0" indent="0">
              <a:buNone/>
            </a:pPr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is 			   , recall that </a:t>
            </a: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6494754"/>
              </p:ext>
            </p:extLst>
          </p:nvPr>
        </p:nvGraphicFramePr>
        <p:xfrm>
          <a:off x="1045580" y="2334472"/>
          <a:ext cx="2846408" cy="4926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95" name="Equation" r:id="rId6" imgW="1320480" imgH="228600" progId="Equation.DSMT4">
                  <p:embed/>
                </p:oleObj>
              </mc:Choice>
              <mc:Fallback>
                <p:oleObj name="Equation" r:id="rId6" imgW="13204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45580" y="2334472"/>
                        <a:ext cx="2846408" cy="4926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869304"/>
              </p:ext>
            </p:extLst>
          </p:nvPr>
        </p:nvGraphicFramePr>
        <p:xfrm>
          <a:off x="1045580" y="3335966"/>
          <a:ext cx="4822825" cy="186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96" name="Equation" r:id="rId8" imgW="2234880" imgH="863280" progId="Equation.DSMT4">
                  <p:embed/>
                </p:oleObj>
              </mc:Choice>
              <mc:Fallback>
                <p:oleObj name="Equation" r:id="rId8" imgW="2234880" imgH="863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45580" y="3335966"/>
                        <a:ext cx="4822825" cy="186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4128461"/>
              </p:ext>
            </p:extLst>
          </p:nvPr>
        </p:nvGraphicFramePr>
        <p:xfrm>
          <a:off x="3050009" y="5359996"/>
          <a:ext cx="4379913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97" name="Equation" r:id="rId10" imgW="2031840" imgH="228600" progId="Equation.DSMT4">
                  <p:embed/>
                </p:oleObj>
              </mc:Choice>
              <mc:Fallback>
                <p:oleObj name="Equation" r:id="rId10" imgW="2031840" imgH="228600" progId="Equation.DSMT4">
                  <p:embed/>
                  <p:pic>
                    <p:nvPicPr>
                      <p:cNvPr id="4" name="对象 3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050009" y="5359996"/>
                        <a:ext cx="4379913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6941407"/>
              </p:ext>
            </p:extLst>
          </p:nvPr>
        </p:nvGraphicFramePr>
        <p:xfrm>
          <a:off x="10525246" y="5354409"/>
          <a:ext cx="331808" cy="497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98" name="Equation" r:id="rId12" imgW="152280" imgH="228600" progId="Equation.DSMT4">
                  <p:embed/>
                </p:oleObj>
              </mc:Choice>
              <mc:Fallback>
                <p:oleObj name="Equation" r:id="rId12" imgW="15228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0525246" y="5354409"/>
                        <a:ext cx="331808" cy="497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0559653"/>
              </p:ext>
            </p:extLst>
          </p:nvPr>
        </p:nvGraphicFramePr>
        <p:xfrm>
          <a:off x="1537726" y="5869365"/>
          <a:ext cx="2354262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99" name="Equation" r:id="rId14" imgW="1091880" imgH="228600" progId="Equation.DSMT4">
                  <p:embed/>
                </p:oleObj>
              </mc:Choice>
              <mc:Fallback>
                <p:oleObj name="Equation" r:id="rId14" imgW="1091880" imgH="228600" progId="Equation.DSMT4">
                  <p:embed/>
                  <p:pic>
                    <p:nvPicPr>
                      <p:cNvPr id="14" name="对象 13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37726" y="5869365"/>
                        <a:ext cx="2354262" cy="492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6358857"/>
              </p:ext>
            </p:extLst>
          </p:nvPr>
        </p:nvGraphicFramePr>
        <p:xfrm>
          <a:off x="5578475" y="5872540"/>
          <a:ext cx="1035050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0" name="Equation" r:id="rId16" imgW="482400" imgH="228600" progId="Equation.DSMT4">
                  <p:embed/>
                </p:oleObj>
              </mc:Choice>
              <mc:Fallback>
                <p:oleObj name="Equation" r:id="rId16" imgW="482400" imgH="228600" progId="Equation.DSMT4">
                  <p:embed/>
                  <p:pic>
                    <p:nvPicPr>
                      <p:cNvPr id="15" name="对象 14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578475" y="5872540"/>
                        <a:ext cx="1035050" cy="488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823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453"/>
    </mc:Choice>
    <mc:Fallback>
      <p:transition spd="slow" advTm="52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Example: Relation between ranking of compensation plans and cultural orientation</a:t>
            </a:r>
            <a:endParaRPr lang="en-US" altLang="zh-C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9867454"/>
              </p:ext>
            </p:extLst>
          </p:nvPr>
        </p:nvGraphicFramePr>
        <p:xfrm>
          <a:off x="838200" y="2416404"/>
          <a:ext cx="105156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xmlns="" val="38514764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219592679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15658015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Collectivism</a:t>
                      </a:r>
                      <a:endParaRPr lang="zh-CN" altLang="en-US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Individualism</a:t>
                      </a:r>
                      <a:endParaRPr lang="zh-CN" altLang="en-US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48674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Vertical Self</a:t>
                      </a:r>
                      <a:endParaRPr lang="zh-CN" altLang="en-US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VC</a:t>
                      </a:r>
                      <a:endParaRPr lang="zh-CN" altLang="en-US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</a:t>
                      </a:r>
                      <a:endParaRPr lang="zh-CN" altLang="en-US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0633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Horizontal Self</a:t>
                      </a:r>
                      <a:endParaRPr lang="zh-CN" altLang="en-US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HC</a:t>
                      </a:r>
                      <a:endParaRPr lang="zh-CN" altLang="en-US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HI</a:t>
                      </a:r>
                      <a:endParaRPr lang="zh-CN" altLang="en-US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02979360"/>
                  </a:ext>
                </a:extLst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838200" y="1956122"/>
            <a:ext cx="3606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mtClean="0">
                <a:latin typeface="Calibri" panose="020F0502020204030204" pitchFamily="34" charset="0"/>
                <a:cs typeface="Calibri" panose="020F0502020204030204" pitchFamily="34" charset="0"/>
              </a:rPr>
              <a:t>4 Cultural and person types</a:t>
            </a:r>
            <a:endParaRPr lang="zh-CN" altLang="en-US"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69998"/>
              </p:ext>
            </p:extLst>
          </p:nvPr>
        </p:nvGraphicFramePr>
        <p:xfrm>
          <a:off x="838200" y="3989206"/>
          <a:ext cx="105156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2241">
                  <a:extLst>
                    <a:ext uri="{9D8B030D-6E8A-4147-A177-3AD203B41FA5}">
                      <a16:colId xmlns:a16="http://schemas.microsoft.com/office/drawing/2014/main" xmlns="" val="1575659441"/>
                    </a:ext>
                  </a:extLst>
                </a:gridCol>
                <a:gridCol w="2187615">
                  <a:extLst>
                    <a:ext uri="{9D8B030D-6E8A-4147-A177-3AD203B41FA5}">
                      <a16:colId xmlns:a16="http://schemas.microsoft.com/office/drawing/2014/main" xmlns="" val="3082572427"/>
                    </a:ext>
                  </a:extLst>
                </a:gridCol>
                <a:gridCol w="1869504">
                  <a:extLst>
                    <a:ext uri="{9D8B030D-6E8A-4147-A177-3AD203B41FA5}">
                      <a16:colId xmlns:a16="http://schemas.microsoft.com/office/drawing/2014/main" xmlns="" val="104372268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180371614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xmlns="" val="1434200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y1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y2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y3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y4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35090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mtClean="0"/>
                        <a:t>Compensation</a:t>
                      </a:r>
                      <a:r>
                        <a:rPr lang="en-US" altLang="zh-CN" baseline="0" smtClean="0"/>
                        <a:t> plans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Individual bonus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Team</a:t>
                      </a:r>
                      <a:r>
                        <a:rPr lang="en-US" altLang="zh-CN" baseline="0" smtClean="0"/>
                        <a:t> bonus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Profit sharing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Seniority</a:t>
                      </a:r>
                      <a:r>
                        <a:rPr lang="en-US" altLang="zh-CN" baseline="0" smtClean="0"/>
                        <a:t> based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65063809"/>
                  </a:ext>
                </a:extLst>
              </a:tr>
            </a:tbl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838200" y="3528924"/>
            <a:ext cx="5663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mtClean="0">
                <a:latin typeface="Calibri" panose="020F0502020204030204" pitchFamily="34" charset="0"/>
                <a:cs typeface="Calibri" panose="020F0502020204030204" pitchFamily="34" charset="0"/>
              </a:rPr>
              <a:t>Choice of compensation plans: a ranking set</a:t>
            </a:r>
            <a:endParaRPr lang="zh-CN" altLang="en-US"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38200" y="4736596"/>
            <a:ext cx="25640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mtClean="0">
                <a:latin typeface="Calibri" panose="020F0502020204030204" pitchFamily="34" charset="0"/>
                <a:cs typeface="Calibri" panose="020F0502020204030204" pitchFamily="34" charset="0"/>
              </a:rPr>
              <a:t>Example of dataset</a:t>
            </a:r>
            <a:endParaRPr lang="zh-CN" altLang="en-US"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4" name="表格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3736519"/>
              </p:ext>
            </p:extLst>
          </p:nvPr>
        </p:nvGraphicFramePr>
        <p:xfrm>
          <a:off x="838200" y="5227140"/>
          <a:ext cx="105156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8400">
                  <a:extLst>
                    <a:ext uri="{9D8B030D-6E8A-4147-A177-3AD203B41FA5}">
                      <a16:colId xmlns:a16="http://schemas.microsoft.com/office/drawing/2014/main" xmlns="" val="4010941477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xmlns="" val="3849148419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xmlns="" val="3825593796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xmlns="" val="327747619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xmlns="" val="3231373395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xmlns="" val="222893875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xmlns="" val="2780570979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xmlns="" val="2049249029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xmlns="" val="28616516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mtClean="0"/>
                        <a:t>i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y1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y2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y3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y4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VC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HC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VI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HI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86500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mtClean="0"/>
                        <a:t>1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3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2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1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4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4.2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4.57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5.23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6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00586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mtClean="0"/>
                        <a:t>2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1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4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2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3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4.3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6.7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2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mtClean="0"/>
                        <a:t>4.3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84752347"/>
                  </a:ext>
                </a:extLst>
              </a:tr>
            </a:tbl>
          </a:graphicData>
        </a:graphic>
      </p:graphicFrame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983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158"/>
    </mc:Choice>
    <mc:Fallback>
      <p:transition spd="slow" advTm="51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Set up thurstonian ranking model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Setup mean equation</a:t>
            </a:r>
          </a:p>
          <a:p>
            <a:endParaRPr lang="en-US" altLang="zh-C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Let </a:t>
            </a: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Difference equation</a:t>
            </a:r>
            <a:endParaRPr lang="en-US" altLang="zh-CN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altLang="zh-CN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The meaning of parameter: capture the effect of difference choice when  variable changes.</a:t>
            </a:r>
            <a:endParaRPr lang="en-US" altLang="zh-CN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4333317"/>
              </p:ext>
            </p:extLst>
          </p:nvPr>
        </p:nvGraphicFramePr>
        <p:xfrm>
          <a:off x="3534568" y="2167475"/>
          <a:ext cx="5122863" cy="46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5" name="Equation" r:id="rId6" imgW="2539800" imgH="228600" progId="Equation.DSMT4">
                  <p:embed/>
                </p:oleObj>
              </mc:Choice>
              <mc:Fallback>
                <p:oleObj name="Equation" r:id="rId6" imgW="25398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534568" y="2167475"/>
                        <a:ext cx="5122863" cy="46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384419"/>
              </p:ext>
            </p:extLst>
          </p:nvPr>
        </p:nvGraphicFramePr>
        <p:xfrm>
          <a:off x="1697861" y="2834534"/>
          <a:ext cx="4033837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6" name="Equation" r:id="rId8" imgW="2006280" imgH="241200" progId="Equation.DSMT4">
                  <p:embed/>
                </p:oleObj>
              </mc:Choice>
              <mc:Fallback>
                <p:oleObj name="Equation" r:id="rId8" imgW="2006280" imgH="241200" progId="Equation.DSMT4">
                  <p:embed/>
                  <p:pic>
                    <p:nvPicPr>
                      <p:cNvPr id="4" name="对象 3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697861" y="2834534"/>
                        <a:ext cx="4033837" cy="487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6266000"/>
              </p:ext>
            </p:extLst>
          </p:nvPr>
        </p:nvGraphicFramePr>
        <p:xfrm>
          <a:off x="1117520" y="3823608"/>
          <a:ext cx="10350500" cy="463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7" name="Equation" r:id="rId10" imgW="5130720" imgH="228600" progId="Equation.DSMT4">
                  <p:embed/>
                </p:oleObj>
              </mc:Choice>
              <mc:Fallback>
                <p:oleObj name="Equation" r:id="rId10" imgW="5130720" imgH="228600" progId="Equation.DSMT4">
                  <p:embed/>
                  <p:pic>
                    <p:nvPicPr>
                      <p:cNvPr id="4" name="对象 3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117520" y="3823608"/>
                        <a:ext cx="10350500" cy="463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33500"/>
              </p:ext>
            </p:extLst>
          </p:nvPr>
        </p:nvGraphicFramePr>
        <p:xfrm>
          <a:off x="1117520" y="5319880"/>
          <a:ext cx="2025461" cy="5696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8" name="Equation" r:id="rId12" imgW="812520" imgH="228600" progId="Equation.DSMT4">
                  <p:embed/>
                </p:oleObj>
              </mc:Choice>
              <mc:Fallback>
                <p:oleObj name="Equation" r:id="rId12" imgW="81252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117520" y="5319880"/>
                        <a:ext cx="2025461" cy="5696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文本框 10"/>
          <p:cNvSpPr txBox="1"/>
          <p:nvPr/>
        </p:nvSpPr>
        <p:spPr>
          <a:xfrm>
            <a:off x="3220146" y="5404655"/>
            <a:ext cx="76362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smtClean="0">
                <a:latin typeface="Calibri" panose="020F0502020204030204" pitchFamily="34" charset="0"/>
                <a:cs typeface="Calibri" panose="020F0502020204030204" pitchFamily="34" charset="0"/>
              </a:rPr>
              <a:t>Respondents prefer the k’th choice  rather kth choice when hi increases</a:t>
            </a:r>
            <a:endParaRPr lang="zh-CN" altLang="en-US" sz="20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350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68"/>
    </mc:Choice>
    <mc:Fallback>
      <p:transition spd="slow" advTm="16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latin typeface="Calibri" panose="020F0502020204030204" pitchFamily="34" charset="0"/>
                <a:cs typeface="Calibri" panose="020F0502020204030204" pitchFamily="34" charset="0"/>
              </a:rPr>
              <a:t>Key Code Analysis: JAGS files</a:t>
            </a:r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036" y="2418427"/>
            <a:ext cx="8329382" cy="2911092"/>
          </a:xfrm>
        </p:spPr>
      </p:pic>
      <p:sp>
        <p:nvSpPr>
          <p:cNvPr id="5" name="文本框 4"/>
          <p:cNvSpPr txBox="1"/>
          <p:nvPr/>
        </p:nvSpPr>
        <p:spPr>
          <a:xfrm>
            <a:off x="838200" y="1916190"/>
            <a:ext cx="2275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smtClean="0">
                <a:latin typeface="Calibri" panose="020F0502020204030204" pitchFamily="34" charset="0"/>
                <a:cs typeface="Calibri" panose="020F0502020204030204" pitchFamily="34" charset="0"/>
              </a:rPr>
              <a:t>Initilization of data</a:t>
            </a:r>
            <a:endParaRPr lang="zh-CN" altLang="en-US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197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51"/>
    </mc:Choice>
    <mc:Fallback>
      <p:transition spd="slow" advTm="8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1391</Words>
  <Application>Microsoft Macintosh PowerPoint</Application>
  <PresentationFormat>Widescreen</PresentationFormat>
  <Paragraphs>161</Paragraphs>
  <Slides>13</Slides>
  <Notes>13</Notes>
  <HiddenSlides>0</HiddenSlides>
  <MMClips>13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等线</vt:lpstr>
      <vt:lpstr>等线 Light</vt:lpstr>
      <vt:lpstr>Arial</vt:lpstr>
      <vt:lpstr>Office 主题​​</vt:lpstr>
      <vt:lpstr>Equation</vt:lpstr>
      <vt:lpstr>Paper Presentation</vt:lpstr>
      <vt:lpstr>《Bayesian Thurstonian models for ranking data using JAGS》</vt:lpstr>
      <vt:lpstr>What is thurstonian ranking model?</vt:lpstr>
      <vt:lpstr>Formula of thurstonian ranking model</vt:lpstr>
      <vt:lpstr>Why Bayesian thurstonian model is used?</vt:lpstr>
      <vt:lpstr>Core Idea of Bayesian thurstonian ranking model </vt:lpstr>
      <vt:lpstr>Example: Relation between ranking of compensation plans and cultural orientation</vt:lpstr>
      <vt:lpstr>Set up thurstonian ranking model</vt:lpstr>
      <vt:lpstr>Key Code Analysis: JAGS files</vt:lpstr>
      <vt:lpstr>Key Code Analysis: JAGS files</vt:lpstr>
      <vt:lpstr>Key Code Analysis: R file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Paper Presentation</dc:title>
  <dc:creator>Hong Yuxi</dc:creator>
  <cp:lastModifiedBy>Microsoft Office User</cp:lastModifiedBy>
  <cp:revision>283</cp:revision>
  <dcterms:created xsi:type="dcterms:W3CDTF">2018-11-20T09:27:47Z</dcterms:created>
  <dcterms:modified xsi:type="dcterms:W3CDTF">2018-11-27T11:31:21Z</dcterms:modified>
</cp:coreProperties>
</file>

<file path=docProps/thumbnail.jpeg>
</file>